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embedTrueTypeFonts="1" saveSubsetFonts="1">
  <p:sldMasterIdLst>
    <p:sldMasterId id="2147483660" r:id="rId1"/>
  </p:sldMasterIdLst>
  <p:notesMasterIdLst>
    <p:notesMasterId r:id="rId6"/>
  </p:notesMasterIdLst>
  <p:sldIdLst>
    <p:sldId id="256" r:id="rId2"/>
    <p:sldId id="257" r:id="rId3"/>
    <p:sldId id="258" r:id="rId4"/>
    <p:sldId id="259" r:id="rId5"/>
  </p:sldIdLst>
  <p:sldSz cx="12192000" cy="6858000"/>
  <p:notesSz cx="6858000" cy="9144000"/>
  <p:embeddedFontLst>
    <p:embeddedFont>
      <p:font typeface="Calibri" panose="020F0502020204030204" pitchFamily="34" charset="0"/>
      <p:regular r:id="rId7"/>
      <p:bold r:id="rId8"/>
      <p:italic r:id="rId9"/>
      <p:boldItalic r:id="rId10"/>
    </p:embeddedFont>
    <p:embeddedFont>
      <p:font typeface="Montserrat" panose="00000500000000000000" pitchFamily="2" charset="-18"/>
      <p:regular r:id="rId11"/>
      <p:bold r:id="rId12"/>
    </p:embeddedFont>
  </p:embeddedFontLst>
  <p:defaultTextStyle>
    <a:defPPr>
      <a:defRPr lang="sr-Latn-R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ptos" panose="020B000402020202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ptos" panose="020B000402020202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ptos" panose="020B000402020202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ptos" panose="020B000402020202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ptos" panose="020B0004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ptos" panose="020B0004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ptos" panose="020B0004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ptos" panose="020B0004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ptos" panose="020B00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2" name="Author" initials="A" lastIdx="0" clrIdx="2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B7DB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65207" autoAdjust="0"/>
  </p:normalViewPr>
  <p:slideViewPr>
    <p:cSldViewPr snapToGrid="0">
      <p:cViewPr varScale="1">
        <p:scale>
          <a:sx n="75" d="100"/>
          <a:sy n="75" d="100"/>
        </p:scale>
        <p:origin x="1950" y="5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2.fntdata"/><Relationship Id="rId13" Type="http://schemas.openxmlformats.org/officeDocument/2006/relationships/commentAuthors" Target="commentAuthors.xml"/><Relationship Id="rId3" Type="http://schemas.openxmlformats.org/officeDocument/2006/relationships/slide" Target="slides/slide2.xml"/><Relationship Id="rId7" Type="http://schemas.openxmlformats.org/officeDocument/2006/relationships/font" Target="fonts/font1.fntdata"/><Relationship Id="rId12" Type="http://schemas.openxmlformats.org/officeDocument/2006/relationships/font" Target="fonts/font6.fntdata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11" Type="http://schemas.openxmlformats.org/officeDocument/2006/relationships/font" Target="fonts/font5.fntdata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font" Target="fonts/font4.fntdata"/><Relationship Id="rId4" Type="http://schemas.openxmlformats.org/officeDocument/2006/relationships/slide" Target="slides/slide3.xml"/><Relationship Id="rId9" Type="http://schemas.openxmlformats.org/officeDocument/2006/relationships/font" Target="fonts/font3.fntdata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49853333-C0DF-4A37-37BA-FBE477D66861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hr-HR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B67A0FF-63F0-E1AA-45E6-D5A1A45C405A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E22FC588-20D2-4ABA-B92F-B85EFFDFEEF9}" type="datetimeFigureOut">
              <a:rPr lang="hr-HR"/>
              <a:pPr>
                <a:defRPr/>
              </a:pPr>
              <a:t>30.6.2026.</a:t>
            </a:fld>
            <a:endParaRPr lang="hr-HR"/>
          </a:p>
        </p:txBody>
      </p:sp>
      <p:sp>
        <p:nvSpPr>
          <p:cNvPr id="4" name="Slide Image Placeholder 3">
            <a:extLst>
              <a:ext uri="{FF2B5EF4-FFF2-40B4-BE49-F238E27FC236}">
                <a16:creationId xmlns:a16="http://schemas.microsoft.com/office/drawing/2014/main" id="{338012F0-ECD5-C462-FE7D-2FCD51A50D42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hr-HR" noProof="0"/>
          </a:p>
        </p:txBody>
      </p:sp>
      <p:sp>
        <p:nvSpPr>
          <p:cNvPr id="5" name="Notes Placeholder 4">
            <a:extLst>
              <a:ext uri="{FF2B5EF4-FFF2-40B4-BE49-F238E27FC236}">
                <a16:creationId xmlns:a16="http://schemas.microsoft.com/office/drawing/2014/main" id="{604DC2CC-BD59-3194-1044-E717D4C5EB3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hr-HR" noProof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A873DC5-1794-FD7E-2463-437F8EF2B3A5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hr-HR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266F800-D688-5ADE-87D8-A3B877954D0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1AA9723D-CD8C-47C8-8637-B59A465C01E4}" type="slidenum">
              <a:rPr lang="hr-HR"/>
              <a:pPr>
                <a:defRPr/>
              </a:pPr>
              <a:t>‹#›</a:t>
            </a:fld>
            <a:endParaRPr lang="hr-H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r-H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1AA9723D-CD8C-47C8-8637-B59A465C01E4}" type="slidenum">
              <a:rPr lang="hr-HR" smtClean="0"/>
              <a:pPr>
                <a:defRPr/>
              </a:pPr>
              <a:t>1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405787212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Slide Image Placeholder 1">
            <a:extLst>
              <a:ext uri="{FF2B5EF4-FFF2-40B4-BE49-F238E27FC236}">
                <a16:creationId xmlns:a16="http://schemas.microsoft.com/office/drawing/2014/main" id="{3E8EAA51-D7E0-F94D-3741-A1584CB5AC77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171" name="Notes Placeholder 2">
            <a:extLst>
              <a:ext uri="{FF2B5EF4-FFF2-40B4-BE49-F238E27FC236}">
                <a16:creationId xmlns:a16="http://schemas.microsoft.com/office/drawing/2014/main" id="{C0838AFD-7ED5-8595-0353-2EEDEC886C4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hr-HR" altLang="sr-Latn-RS" dirty="0"/>
          </a:p>
        </p:txBody>
      </p:sp>
      <p:sp>
        <p:nvSpPr>
          <p:cNvPr id="7172" name="Slide Number Placeholder 3">
            <a:extLst>
              <a:ext uri="{FF2B5EF4-FFF2-40B4-BE49-F238E27FC236}">
                <a16:creationId xmlns:a16="http://schemas.microsoft.com/office/drawing/2014/main" id="{5E364DBF-7E49-637F-ED56-431AFEABF5BD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ptos" panose="020B00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ptos" panose="020B00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ptos" panose="020B00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ptos" panose="020B00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ptos" panose="020B00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ptos" panose="020B00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ptos" panose="020B00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ptos" panose="020B00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ptos" panose="020B00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068B2A6E-D2F4-4C7D-BB92-5791BC15850A}" type="slidenum">
              <a:rPr lang="hr-HR" altLang="sr-Latn-RS" smtClean="0"/>
              <a:pPr fontAlgn="base">
                <a:spcBef>
                  <a:spcPct val="0"/>
                </a:spcBef>
                <a:spcAft>
                  <a:spcPct val="0"/>
                </a:spcAft>
              </a:pPr>
              <a:t>4</a:t>
            </a:fld>
            <a:endParaRPr lang="hr-HR" altLang="sr-Latn-R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hr-HR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hr-H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8146987-E7B0-78C6-3ADA-66E747E727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A29D368-D607-41C1-8669-213983D5E9E8}" type="datetimeFigureOut">
              <a:rPr lang="en-GB"/>
              <a:pPr>
                <a:defRPr/>
              </a:pPr>
              <a:t>30/06/2026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6AB957E-D957-682A-99A4-B09A93833A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4393263-6640-0677-089B-8C095618DE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251A3B-82B5-4C48-BE60-54B6363F5814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8429713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hr-H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hr-H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704D8FC-538D-3EFF-C9E4-EC4D1E54A6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1E593C0-B5B2-4CF5-B32C-8BE6254A4E72}" type="datetimeFigureOut">
              <a:rPr lang="en-GB"/>
              <a:pPr>
                <a:defRPr/>
              </a:pPr>
              <a:t>30/06/2026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4D59172-5662-EADC-04CB-EBA448756F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0A17C2-78CC-9924-7E65-650D5AF122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AC4CAE9-BAA9-4EBB-ACFD-96F66EDE5990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2606544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hr-H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hr-H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29448D-F61F-0138-E677-D3A161FB57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2154C16-6EF1-4F5E-94F0-9ABCBC613F87}" type="datetimeFigureOut">
              <a:rPr lang="en-GB"/>
              <a:pPr>
                <a:defRPr/>
              </a:pPr>
              <a:t>30/06/2026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B48273D-BA3D-ACDB-8B21-CA4F3BEE1D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CF7665-9248-2E5F-E782-15D190B084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0F2B110-32A1-4AB4-9F4A-76E868E98FC4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6748077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hr-H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hr-H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9C021C0-76DC-F86F-A38F-BF42078C20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607EDE5-0647-4DFF-9263-D6F0C2796770}" type="datetimeFigureOut">
              <a:rPr lang="en-GB"/>
              <a:pPr>
                <a:defRPr/>
              </a:pPr>
              <a:t>30/06/2026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417C638-57A5-6A9C-F4A5-94E4A96287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FBA2CA5-8871-7E38-E6C1-236959E3A2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E24D6E7-BF1A-46DE-BBBB-4AE089CE1568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4237897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hr-H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5841F20-148B-38E6-9E1B-356812A3CA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B129B10-DB4E-4FB6-9941-89AFDA71244D}" type="datetimeFigureOut">
              <a:rPr lang="en-GB"/>
              <a:pPr>
                <a:defRPr/>
              </a:pPr>
              <a:t>30/06/2026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313D15C-56F0-36C2-9D59-3A00BF45DF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264F9EE-21E3-AE91-80CC-827E96771C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A517727-26B0-4147-83B6-A969179826B9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7363390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hr-H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hr-H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hr-HR"/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5A438F57-C2B4-E607-F80F-5E6D1AC68B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892C1F1-1637-413A-AB83-80F7D045CBF6}" type="datetimeFigureOut">
              <a:rPr lang="en-GB"/>
              <a:pPr>
                <a:defRPr/>
              </a:pPr>
              <a:t>30/06/2026</a:t>
            </a:fld>
            <a:endParaRPr lang="en-GB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FC70DCD2-E212-17D6-65F3-0F36EA4EBD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354C04FE-2C9A-FB53-5868-10A34C2DA0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511A92B-FD10-4F94-9CA1-85E5DB470324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5851017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hr-H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hr-H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hr-HR"/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CC73795D-0417-0D67-6F75-07ABD9CDFE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9A71D2D-9B85-45C0-A9AD-D1086ED0C75B}" type="datetimeFigureOut">
              <a:rPr lang="en-GB"/>
              <a:pPr>
                <a:defRPr/>
              </a:pPr>
              <a:t>30/06/2026</a:t>
            </a:fld>
            <a:endParaRPr lang="en-GB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576F6980-4A1A-582A-9B91-7E74D42E28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C4FD1242-7070-A345-FE55-E43C41A3FC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3A5ABBD-29FA-42F3-BB58-B0FEC257891C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7866548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hr-HR"/>
          </a:p>
        </p:txBody>
      </p:sp>
      <p:sp>
        <p:nvSpPr>
          <p:cNvPr id="3" name="Date Placeholder 3">
            <a:extLst>
              <a:ext uri="{FF2B5EF4-FFF2-40B4-BE49-F238E27FC236}">
                <a16:creationId xmlns:a16="http://schemas.microsoft.com/office/drawing/2014/main" id="{97F917AA-5361-E5DE-BABD-19B371765F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E001ED1-9E0E-44B6-B7CB-360B19310641}" type="datetimeFigureOut">
              <a:rPr lang="en-GB"/>
              <a:pPr>
                <a:defRPr/>
              </a:pPr>
              <a:t>30/06/2026</a:t>
            </a:fld>
            <a:endParaRPr lang="en-GB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4F2EB0A8-9584-B140-532E-073B11C83F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E025A0C4-155D-92D4-8D88-322FAD6225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9BC858D-940C-48AB-9763-540679EFF664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4874294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9EEFBE5B-9FBA-8E13-5D51-972FDDF69B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232F79-9E5D-4E4F-8572-4DB191B29C6D}" type="datetimeFigureOut">
              <a:rPr lang="en-GB"/>
              <a:pPr>
                <a:defRPr/>
              </a:pPr>
              <a:t>30/06/2026</a:t>
            </a:fld>
            <a:endParaRPr lang="en-GB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79EED825-97CC-A962-73E3-9B15A234D2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75F9E0C8-320F-5A5F-3B4E-F3B01E7F2B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16272D-3B38-44F3-B467-64B097DD22C0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9196039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hr-H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hr-H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A8138C6A-0477-8A9F-D6FA-B90197052F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F1F7BE9-9B35-4293-B36D-8EE33C8D69A7}" type="datetimeFigureOut">
              <a:rPr lang="en-GB"/>
              <a:pPr>
                <a:defRPr/>
              </a:pPr>
              <a:t>30/06/2026</a:t>
            </a:fld>
            <a:endParaRPr lang="en-GB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47227098-3505-F376-B4A5-971D6B7A6E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6804E398-B05A-34DA-9DDE-FB26528314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3D7A5C2-98DD-4011-B96C-36CEF53292DF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404539605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hr-H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hr-HR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D9F21B13-6780-F558-F613-FDB277FAD7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2E59DE-EA24-46F4-A740-8A0294A05690}" type="datetimeFigureOut">
              <a:rPr lang="en-GB"/>
              <a:pPr>
                <a:defRPr/>
              </a:pPr>
              <a:t>30/06/2026</a:t>
            </a:fld>
            <a:endParaRPr lang="en-GB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F4D24A05-9335-F3DB-177F-1DE889B376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5122A523-CD7C-7406-5240-97B80AC695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A2B7FDC-3920-4010-AA45-9FEA5FB31184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8686601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>
            <a:extLst>
              <a:ext uri="{FF2B5EF4-FFF2-40B4-BE49-F238E27FC236}">
                <a16:creationId xmlns:a16="http://schemas.microsoft.com/office/drawing/2014/main" id="{21114A59-1586-5293-C6CD-258D9504B27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sr-Latn-RS"/>
              <a:t>Click to edit Master title style</a:t>
            </a:r>
            <a:endParaRPr lang="hr-HR" altLang="sr-Latn-RS"/>
          </a:p>
        </p:txBody>
      </p:sp>
      <p:sp>
        <p:nvSpPr>
          <p:cNvPr id="1027" name="Text Placeholder 2">
            <a:extLst>
              <a:ext uri="{FF2B5EF4-FFF2-40B4-BE49-F238E27FC236}">
                <a16:creationId xmlns:a16="http://schemas.microsoft.com/office/drawing/2014/main" id="{792712F0-EBE5-BF1B-AC73-80781049E9A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sr-Latn-RS"/>
              <a:t>Click to edit Master text styles</a:t>
            </a:r>
          </a:p>
          <a:p>
            <a:pPr lvl="1"/>
            <a:r>
              <a:rPr lang="en-US" altLang="sr-Latn-RS"/>
              <a:t>Second level</a:t>
            </a:r>
          </a:p>
          <a:p>
            <a:pPr lvl="2"/>
            <a:r>
              <a:rPr lang="en-US" altLang="sr-Latn-RS"/>
              <a:t>Third level</a:t>
            </a:r>
          </a:p>
          <a:p>
            <a:pPr lvl="3"/>
            <a:r>
              <a:rPr lang="en-US" altLang="sr-Latn-RS"/>
              <a:t>Fourth level</a:t>
            </a:r>
          </a:p>
          <a:p>
            <a:pPr lvl="4"/>
            <a:r>
              <a:rPr lang="en-US" altLang="sr-Latn-RS"/>
              <a:t>Fifth level</a:t>
            </a:r>
            <a:endParaRPr lang="hr-HR" altLang="sr-Latn-R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A52280B-D8F9-90B2-42F0-30D2B433A97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82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D7CBD008-40A8-4030-8BAF-538DC408D3AB}" type="datetimeFigureOut">
              <a:rPr lang="en-GB"/>
              <a:pPr>
                <a:defRPr/>
              </a:pPr>
              <a:t>30/06/2026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153F704-75B0-AA16-0FAF-5B251BD754D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82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5ED9C2E-8C9D-2769-0EC4-DE733B00727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82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9AA26084-8FDE-47E0-821C-7107E91FC1E9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ptos Display" panose="020B0004020202020204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ptos Display" panose="020B0004020202020204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ptos Display" panose="020B0004020202020204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ptos Display" panose="020B0004020202020204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ptos Display" panose="020B0004020202020204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ptos Display" panose="020B0004020202020204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ptos Display" panose="020B0004020202020204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ptos Display" panose="020B0004020202020204" pitchFamily="34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r-Latn-R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le 1">
            <a:extLst>
              <a:ext uri="{FF2B5EF4-FFF2-40B4-BE49-F238E27FC236}">
                <a16:creationId xmlns:a16="http://schemas.microsoft.com/office/drawing/2014/main" id="{BF2A070D-C6BB-2696-DF84-8AA665E7AE0B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1524000" y="1627188"/>
            <a:ext cx="9144000" cy="2387600"/>
          </a:xfrm>
        </p:spPr>
        <p:txBody>
          <a:bodyPr/>
          <a:lstStyle/>
          <a:p>
            <a:pPr algn="l" eaLnBrk="1" hangingPunct="1"/>
            <a:r>
              <a:rPr lang="en-US" altLang="en-US" sz="4800" b="1">
                <a:solidFill>
                  <a:srgbClr val="3B7DBD"/>
                </a:solidFill>
                <a:latin typeface="Montserrat" panose="00000500000000000000" pitchFamily="2" charset="0"/>
              </a:rPr>
              <a:t>Title of the extended abstract</a:t>
            </a:r>
            <a:br>
              <a:rPr lang="en-US" altLang="en-US" sz="4800" b="1">
                <a:solidFill>
                  <a:srgbClr val="3B7DBD"/>
                </a:solidFill>
                <a:latin typeface="Montserrat" panose="00000500000000000000" pitchFamily="2" charset="0"/>
              </a:rPr>
            </a:br>
            <a:r>
              <a:rPr lang="en-US" altLang="en-US" sz="4800" b="1">
                <a:solidFill>
                  <a:srgbClr val="3B7DBD"/>
                </a:solidFill>
                <a:latin typeface="Montserrat" panose="00000500000000000000" pitchFamily="2" charset="0"/>
              </a:rPr>
              <a:t>(one or two lines)</a:t>
            </a:r>
          </a:p>
        </p:txBody>
      </p:sp>
      <p:sp>
        <p:nvSpPr>
          <p:cNvPr id="3075" name="Subtitle 2">
            <a:extLst>
              <a:ext uri="{FF2B5EF4-FFF2-40B4-BE49-F238E27FC236}">
                <a16:creationId xmlns:a16="http://schemas.microsoft.com/office/drawing/2014/main" id="{148D7297-718A-38C4-4EDE-BFFE1B1522BC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>
          <a:xfrm>
            <a:off x="1524000" y="4268788"/>
            <a:ext cx="9144000" cy="1654175"/>
          </a:xfrm>
        </p:spPr>
        <p:txBody>
          <a:bodyPr/>
          <a:lstStyle/>
          <a:p>
            <a:pPr lvl="1" eaLnBrk="1" hangingPunct="1"/>
            <a:r>
              <a:rPr lang="en-US" altLang="en-US">
                <a:latin typeface="Arial" panose="020B0604020202020204" pitchFamily="34" charset="0"/>
                <a:cs typeface="Arial" panose="020B0604020202020204" pitchFamily="34" charset="0"/>
              </a:rPr>
              <a:t>Student: Student's name</a:t>
            </a:r>
          </a:p>
          <a:p>
            <a:pPr lvl="1" eaLnBrk="1" hangingPunct="1"/>
            <a:r>
              <a:rPr lang="en-US" altLang="en-US">
                <a:latin typeface="Arial" panose="020B0604020202020204" pitchFamily="34" charset="0"/>
                <a:cs typeface="Arial" panose="020B0604020202020204" pitchFamily="34" charset="0"/>
              </a:rPr>
              <a:t>Advisor: Advisor's name</a:t>
            </a:r>
          </a:p>
          <a:p>
            <a:pPr lvl="1" eaLnBrk="1" hangingPunct="1"/>
            <a:r>
              <a:rPr lang="en-US" altLang="en-US">
                <a:latin typeface="Arial" panose="020B0604020202020204" pitchFamily="34" charset="0"/>
                <a:cs typeface="Arial" panose="020B0604020202020204" pitchFamily="34" charset="0"/>
              </a:rPr>
              <a:t>Affiliations and contact (e-mail) info</a:t>
            </a:r>
          </a:p>
        </p:txBody>
      </p:sp>
      <p:sp>
        <p:nvSpPr>
          <p:cNvPr id="3076" name="TextBox 7">
            <a:extLst>
              <a:ext uri="{FF2B5EF4-FFF2-40B4-BE49-F238E27FC236}">
                <a16:creationId xmlns:a16="http://schemas.microsoft.com/office/drawing/2014/main" id="{181126A3-4049-6053-87B7-76A89DDD454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82637" y="5922963"/>
            <a:ext cx="10626725" cy="12311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Aptos" panose="020B000402020202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ptos" panose="020B000402020202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ptos" panose="020B000402020202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ptos" panose="020B000402020202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ptos" panose="020B000402020202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ptos" panose="020B000402020202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ptos" panose="020B000402020202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ptos" panose="020B000402020202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ptos" panose="020B0004020202020204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None/>
            </a:pPr>
            <a:r>
              <a:rPr lang="en-US" altLang="en-US" sz="1800" b="1" dirty="0">
                <a:solidFill>
                  <a:srgbClr val="494949"/>
                </a:solidFill>
                <a:latin typeface="Montserrat" panose="00000500000000000000" pitchFamily="2" charset="0"/>
              </a:rPr>
              <a:t>PhD Forum @ SST 2026</a:t>
            </a:r>
            <a:br>
              <a:rPr lang="en-US" altLang="en-US" sz="1800" b="1" dirty="0">
                <a:solidFill>
                  <a:srgbClr val="494949"/>
                </a:solidFill>
                <a:latin typeface="Montserrat" panose="00000500000000000000" pitchFamily="2" charset="0"/>
              </a:rPr>
            </a:br>
            <a:r>
              <a:rPr lang="en-US" altLang="en-US" sz="1400" b="1" dirty="0">
                <a:solidFill>
                  <a:srgbClr val="494949"/>
                </a:solidFill>
                <a:latin typeface="Montserrat" panose="00000500000000000000" pitchFamily="2" charset="0"/>
              </a:rPr>
              <a:t>7th International Conference on Smart Systems and Technologies</a:t>
            </a:r>
          </a:p>
          <a:p>
            <a:pPr algn="ctr" eaLnBrk="1" hangingPunct="1">
              <a:lnSpc>
                <a:spcPct val="100000"/>
              </a:lnSpc>
              <a:spcBef>
                <a:spcPct val="0"/>
              </a:spcBef>
              <a:buNone/>
            </a:pPr>
            <a:r>
              <a:rPr lang="hr-HR" altLang="en-US" sz="1400" b="1">
                <a:solidFill>
                  <a:srgbClr val="494949"/>
                </a:solidFill>
                <a:latin typeface="Montserrat" panose="00000500000000000000" pitchFamily="2" charset="0"/>
              </a:rPr>
              <a:t>2</a:t>
            </a:r>
            <a:r>
              <a:rPr lang="en-US" altLang="en-US" sz="1400" b="1">
                <a:solidFill>
                  <a:srgbClr val="494949"/>
                </a:solidFill>
                <a:latin typeface="Montserrat" panose="00000500000000000000" pitchFamily="2" charset="0"/>
              </a:rPr>
              <a:t>8 </a:t>
            </a:r>
            <a:r>
              <a:rPr lang="en-US" altLang="en-US" sz="1400" b="1" dirty="0">
                <a:solidFill>
                  <a:srgbClr val="494949"/>
                </a:solidFill>
                <a:latin typeface="Montserrat" panose="00000500000000000000" pitchFamily="2" charset="0"/>
              </a:rPr>
              <a:t>- 30 October, 2026, • Osijek, Croatia</a:t>
            </a:r>
          </a:p>
          <a:p>
            <a:pPr algn="ctr" eaLnBrk="1" hangingPunct="1">
              <a:lnSpc>
                <a:spcPct val="100000"/>
              </a:lnSpc>
              <a:spcBef>
                <a:spcPct val="0"/>
              </a:spcBef>
              <a:buNone/>
            </a:pPr>
            <a:br>
              <a:rPr lang="en-US" altLang="en-US" sz="1400" b="1" dirty="0">
                <a:solidFill>
                  <a:srgbClr val="494949"/>
                </a:solidFill>
                <a:latin typeface="Montserrat" panose="00000500000000000000" pitchFamily="2" charset="0"/>
              </a:rPr>
            </a:br>
            <a:endParaRPr lang="en-US" altLang="en-US" sz="1400" dirty="0">
              <a:solidFill>
                <a:srgbClr val="222222"/>
              </a:solidFill>
              <a:latin typeface="Montserrat" panose="00000500000000000000" pitchFamily="2" charset="0"/>
            </a:endParaRPr>
          </a:p>
        </p:txBody>
      </p:sp>
      <p:sp>
        <p:nvSpPr>
          <p:cNvPr id="3077" name="TextBox 4">
            <a:extLst>
              <a:ext uri="{FF2B5EF4-FFF2-40B4-BE49-F238E27FC236}">
                <a16:creationId xmlns:a16="http://schemas.microsoft.com/office/drawing/2014/main" id="{E5CD68B8-88C3-FADF-610C-6EC77A2F8CF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086850" y="292100"/>
            <a:ext cx="2619375" cy="1200150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Aptos" panose="020B000402020202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ptos" panose="020B000402020202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ptos" panose="020B000402020202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ptos" panose="020B000402020202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ptos" panose="020B000402020202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ptos" panose="020B000402020202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ptos" panose="020B000402020202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ptos" panose="020B000402020202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ptos" panose="020B000402020202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sz="1800">
                <a:latin typeface="Calibri" panose="020F0502020204030204" pitchFamily="34" charset="0"/>
              </a:rPr>
              <a:t>(optional) </a:t>
            </a:r>
            <a:br>
              <a:rPr lang="en-US" altLang="en-US" sz="1800">
                <a:latin typeface="Calibri" panose="020F0502020204030204" pitchFamily="34" charset="0"/>
              </a:rPr>
            </a:br>
            <a:r>
              <a:rPr lang="en-US" altLang="en-US" sz="1800">
                <a:latin typeface="Calibri" panose="020F0502020204030204" pitchFamily="34" charset="0"/>
              </a:rPr>
              <a:t>Logo of your lab, funded project, etc.</a:t>
            </a: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en-US" altLang="en-US" sz="1800">
              <a:latin typeface="Calibri" panose="020F0502020204030204" pitchFamily="34" charset="0"/>
            </a:endParaRPr>
          </a:p>
        </p:txBody>
      </p:sp>
      <p:sp>
        <p:nvSpPr>
          <p:cNvPr id="3078" name="TextBox 4">
            <a:extLst>
              <a:ext uri="{FF2B5EF4-FFF2-40B4-BE49-F238E27FC236}">
                <a16:creationId xmlns:a16="http://schemas.microsoft.com/office/drawing/2014/main" id="{3939FB09-9A7D-AACF-7BC3-D135AB6182C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9575" y="292100"/>
            <a:ext cx="2619375" cy="923925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Aptos" panose="020B000402020202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ptos" panose="020B000402020202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ptos" panose="020B000402020202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ptos" panose="020B000402020202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ptos" panose="020B000402020202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ptos" panose="020B000402020202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ptos" panose="020B000402020202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ptos" panose="020B000402020202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ptos" panose="020B000402020202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sz="1800">
                <a:latin typeface="Calibri" panose="020F0502020204030204" pitchFamily="34" charset="0"/>
              </a:rPr>
              <a:t>(optional) </a:t>
            </a:r>
            <a:br>
              <a:rPr lang="en-US" altLang="en-US" sz="1800">
                <a:latin typeface="Calibri" panose="020F0502020204030204" pitchFamily="34" charset="0"/>
              </a:rPr>
            </a:br>
            <a:r>
              <a:rPr lang="en-US" altLang="en-US" sz="1800">
                <a:latin typeface="Calibri" panose="020F0502020204030204" pitchFamily="34" charset="0"/>
              </a:rPr>
              <a:t>Logo of your university</a:t>
            </a: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en-US" altLang="en-US" sz="1800">
              <a:latin typeface="Calibri" panose="020F0502020204030204" pitchFamily="34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le 1">
            <a:extLst>
              <a:ext uri="{FF2B5EF4-FFF2-40B4-BE49-F238E27FC236}">
                <a16:creationId xmlns:a16="http://schemas.microsoft.com/office/drawing/2014/main" id="{6A3E898F-E597-1D6E-8E01-2E8AD1C0B3D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b="1" dirty="0">
                <a:solidFill>
                  <a:srgbClr val="3B7DBD"/>
                </a:solidFill>
                <a:latin typeface="Montserrat" panose="00000500000000000000" pitchFamily="2" charset="0"/>
              </a:rPr>
              <a:t>Slide 1 – about the content</a:t>
            </a:r>
          </a:p>
        </p:txBody>
      </p:sp>
      <p:sp>
        <p:nvSpPr>
          <p:cNvPr id="3075" name="Content Placeholder 2">
            <a:extLst>
              <a:ext uri="{FF2B5EF4-FFF2-40B4-BE49-F238E27FC236}">
                <a16:creationId xmlns:a16="http://schemas.microsoft.com/office/drawing/2014/main" id="{9B73C31F-E7A2-EF4A-8D16-CD1908048147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 rtlCol="0">
            <a:normAutofit/>
          </a:bodyPr>
          <a:lstStyle/>
          <a:p>
            <a:pPr eaLnBrk="1" fontAlgn="auto" hangingPunct="1">
              <a:lnSpc>
                <a:spcPct val="100000"/>
              </a:lnSpc>
              <a:spcAft>
                <a:spcPts val="0"/>
              </a:spcAft>
              <a:defRPr/>
            </a:pPr>
            <a:r>
              <a:rPr lang="en-US" altLang="en-US" b="1" dirty="0">
                <a:latin typeface="Arial" panose="020B0604020202020204" pitchFamily="34" charset="0"/>
                <a:cs typeface="Arial" panose="020B0604020202020204" pitchFamily="34" charset="0"/>
              </a:rPr>
              <a:t>🧪 Slides 1–3 after the title slide – Research Content</a:t>
            </a:r>
          </a:p>
          <a:p>
            <a:pPr marL="457200" lvl="1" indent="0" eaLnBrk="1" fontAlgn="auto" hangingPunct="1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n-US" altLang="en-US" dirty="0">
                <a:latin typeface="Arial" panose="020B0604020202020204" pitchFamily="34" charset="0"/>
                <a:cs typeface="Arial" panose="020B0604020202020204" pitchFamily="34" charset="0"/>
              </a:rPr>
              <a:t>Cover the following elements (in any structure you prefer):</a:t>
            </a:r>
          </a:p>
          <a:p>
            <a:pPr marL="457200" lvl="1" indent="0" eaLnBrk="1" fontAlgn="auto" hangingPunct="1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en-US" alt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 eaLnBrk="1" fontAlgn="auto" hangingPunct="1">
              <a:lnSpc>
                <a:spcPct val="100000"/>
              </a:lnSpc>
              <a:spcAft>
                <a:spcPts val="0"/>
              </a:spcAft>
              <a:defRPr/>
            </a:pPr>
            <a:r>
              <a:rPr lang="en-US" altLang="en-US" b="1" dirty="0">
                <a:latin typeface="Arial" panose="020B0604020202020204" pitchFamily="34" charset="0"/>
                <a:cs typeface="Arial" panose="020B0604020202020204" pitchFamily="34" charset="0"/>
              </a:rPr>
              <a:t>What</a:t>
            </a:r>
            <a:r>
              <a:rPr lang="en-US" altLang="en-US" dirty="0">
                <a:latin typeface="Arial" panose="020B0604020202020204" pitchFamily="34" charset="0"/>
                <a:cs typeface="Arial" panose="020B0604020202020204" pitchFamily="34" charset="0"/>
              </a:rPr>
              <a:t> you do (</a:t>
            </a:r>
            <a:r>
              <a:rPr lang="en-US" altLang="en-US" i="1" dirty="0">
                <a:latin typeface="Arial" panose="020B0604020202020204" pitchFamily="34" charset="0"/>
                <a:cs typeface="Arial" panose="020B0604020202020204" pitchFamily="34" charset="0"/>
              </a:rPr>
              <a:t>Problem description</a:t>
            </a:r>
            <a:r>
              <a:rPr lang="en-US" altLang="en-US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pPr lvl="1" eaLnBrk="1" fontAlgn="auto" hangingPunct="1">
              <a:lnSpc>
                <a:spcPct val="100000"/>
              </a:lnSpc>
              <a:spcAft>
                <a:spcPts val="0"/>
              </a:spcAft>
              <a:defRPr/>
            </a:pPr>
            <a:r>
              <a:rPr lang="en-US" altLang="en-US" b="1" dirty="0">
                <a:latin typeface="Arial" panose="020B0604020202020204" pitchFamily="34" charset="0"/>
                <a:cs typeface="Arial" panose="020B0604020202020204" pitchFamily="34" charset="0"/>
              </a:rPr>
              <a:t>Why</a:t>
            </a:r>
            <a:r>
              <a:rPr lang="en-US" altLang="en-US" dirty="0">
                <a:latin typeface="Arial" panose="020B0604020202020204" pitchFamily="34" charset="0"/>
                <a:cs typeface="Arial" panose="020B0604020202020204" pitchFamily="34" charset="0"/>
              </a:rPr>
              <a:t> you do it (</a:t>
            </a:r>
            <a:r>
              <a:rPr lang="en-US" altLang="en-US" i="1" dirty="0">
                <a:latin typeface="Arial" panose="020B0604020202020204" pitchFamily="34" charset="0"/>
                <a:cs typeface="Arial" panose="020B0604020202020204" pitchFamily="34" charset="0"/>
              </a:rPr>
              <a:t>Motivation</a:t>
            </a:r>
            <a:r>
              <a:rPr lang="en-US" altLang="en-US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pPr lvl="1" eaLnBrk="1" fontAlgn="auto" hangingPunct="1">
              <a:lnSpc>
                <a:spcPct val="100000"/>
              </a:lnSpc>
              <a:spcAft>
                <a:spcPts val="0"/>
              </a:spcAft>
              <a:defRPr/>
            </a:pPr>
            <a:r>
              <a:rPr lang="en-US" altLang="en-US" b="1" dirty="0">
                <a:latin typeface="Arial" panose="020B0604020202020204" pitchFamily="34" charset="0"/>
                <a:cs typeface="Arial" panose="020B0604020202020204" pitchFamily="34" charset="0"/>
              </a:rPr>
              <a:t>How</a:t>
            </a:r>
            <a:r>
              <a:rPr lang="en-US" altLang="en-US" dirty="0">
                <a:latin typeface="Arial" panose="020B0604020202020204" pitchFamily="34" charset="0"/>
                <a:cs typeface="Arial" panose="020B0604020202020204" pitchFamily="34" charset="0"/>
              </a:rPr>
              <a:t> you do it (</a:t>
            </a:r>
            <a:r>
              <a:rPr lang="en-US" altLang="en-US" i="1" dirty="0">
                <a:latin typeface="Arial" panose="020B0604020202020204" pitchFamily="34" charset="0"/>
                <a:cs typeface="Arial" panose="020B0604020202020204" pitchFamily="34" charset="0"/>
              </a:rPr>
              <a:t>Methodology</a:t>
            </a:r>
            <a:r>
              <a:rPr lang="en-US" altLang="en-US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pPr lvl="1" eaLnBrk="1" fontAlgn="auto" hangingPunct="1">
              <a:lnSpc>
                <a:spcPct val="100000"/>
              </a:lnSpc>
              <a:spcAft>
                <a:spcPts val="0"/>
              </a:spcAft>
              <a:defRPr/>
            </a:pPr>
            <a:r>
              <a:rPr lang="en-US" altLang="en-US" b="1" dirty="0">
                <a:latin typeface="Arial" panose="020B0604020202020204" pitchFamily="34" charset="0"/>
                <a:cs typeface="Arial" panose="020B0604020202020204" pitchFamily="34" charset="0"/>
              </a:rPr>
              <a:t>What’s new </a:t>
            </a:r>
            <a:r>
              <a:rPr lang="en-US" altLang="en-US" dirty="0">
                <a:latin typeface="Arial" panose="020B0604020202020204" pitchFamily="34" charset="0"/>
                <a:cs typeface="Arial" panose="020B0604020202020204" pitchFamily="34" charset="0"/>
              </a:rPr>
              <a:t>or better about your approach (</a:t>
            </a:r>
            <a:r>
              <a:rPr lang="en-US" altLang="en-US" i="1" dirty="0">
                <a:latin typeface="Arial" panose="020B0604020202020204" pitchFamily="34" charset="0"/>
                <a:cs typeface="Arial" panose="020B0604020202020204" pitchFamily="34" charset="0"/>
              </a:rPr>
              <a:t>Results / Contribution</a:t>
            </a:r>
            <a:r>
              <a:rPr lang="en-US" altLang="en-US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itle 1">
            <a:extLst>
              <a:ext uri="{FF2B5EF4-FFF2-40B4-BE49-F238E27FC236}">
                <a16:creationId xmlns:a16="http://schemas.microsoft.com/office/drawing/2014/main" id="{5C9B9316-DFE2-C570-6024-E2FB5D04322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b="1" dirty="0">
                <a:solidFill>
                  <a:srgbClr val="3B7DBD"/>
                </a:solidFill>
                <a:latin typeface="Montserrat" panose="00000500000000000000" pitchFamily="2" charset="0"/>
              </a:rPr>
              <a:t>Slide </a:t>
            </a:r>
            <a:r>
              <a:rPr lang="hr-HR" altLang="en-US" b="1" dirty="0">
                <a:solidFill>
                  <a:srgbClr val="3B7DBD"/>
                </a:solidFill>
                <a:latin typeface="Montserrat" panose="00000500000000000000" pitchFamily="2" charset="0"/>
              </a:rPr>
              <a:t>2</a:t>
            </a:r>
            <a:r>
              <a:rPr lang="en-US" altLang="en-US" b="1" dirty="0">
                <a:solidFill>
                  <a:srgbClr val="3B7DBD"/>
                </a:solidFill>
                <a:latin typeface="Montserrat" panose="00000500000000000000" pitchFamily="2" charset="0"/>
              </a:rPr>
              <a:t> – about the timing</a:t>
            </a:r>
          </a:p>
        </p:txBody>
      </p:sp>
      <p:sp>
        <p:nvSpPr>
          <p:cNvPr id="5123" name="Content Placeholder 2">
            <a:extLst>
              <a:ext uri="{FF2B5EF4-FFF2-40B4-BE49-F238E27FC236}">
                <a16:creationId xmlns:a16="http://schemas.microsoft.com/office/drawing/2014/main" id="{A56793BC-4ED6-F654-719D-9903B03BFC4B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lnSpc>
                <a:spcPct val="100000"/>
              </a:lnSpc>
            </a:pPr>
            <a:r>
              <a:rPr lang="en-US" altLang="en-US" dirty="0">
                <a:latin typeface="Arial" panose="020B0604020202020204" pitchFamily="34" charset="0"/>
                <a:cs typeface="Arial" panose="020B0604020202020204" pitchFamily="34" charset="0"/>
              </a:rPr>
              <a:t>⏱️ </a:t>
            </a:r>
            <a:r>
              <a:rPr lang="en-US" altLang="en-US" b="1" dirty="0">
                <a:latin typeface="Arial" panose="020B0604020202020204" pitchFamily="34" charset="0"/>
                <a:cs typeface="Arial" panose="020B0604020202020204" pitchFamily="34" charset="0"/>
              </a:rPr>
              <a:t>Each pitch talk is strictly limited to 2 minutes.</a:t>
            </a:r>
          </a:p>
          <a:p>
            <a:pPr eaLnBrk="1" hangingPunct="1">
              <a:lnSpc>
                <a:spcPct val="100000"/>
              </a:lnSpc>
            </a:pPr>
            <a:endParaRPr lang="en-US" altLang="en-US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lnSpc>
                <a:spcPct val="100000"/>
              </a:lnSpc>
            </a:pPr>
            <a:r>
              <a:rPr lang="en-US" altLang="en-US" dirty="0">
                <a:latin typeface="Arial" panose="020B0604020202020204" pitchFamily="34" charset="0"/>
                <a:cs typeface="Arial" panose="020B0604020202020204" pitchFamily="34" charset="0"/>
              </a:rPr>
              <a:t>Please keep in mind:</a:t>
            </a:r>
          </a:p>
          <a:p>
            <a:pPr lvl="1" eaLnBrk="1" hangingPunct="1">
              <a:lnSpc>
                <a:spcPct val="100000"/>
              </a:lnSpc>
            </a:pPr>
            <a:r>
              <a:rPr lang="en-US" altLang="en-US" dirty="0">
                <a:latin typeface="Arial" panose="020B0604020202020204" pitchFamily="34" charset="0"/>
                <a:cs typeface="Arial" panose="020B0604020202020204" pitchFamily="34" charset="0"/>
              </a:rPr>
              <a:t>The </a:t>
            </a:r>
            <a:r>
              <a:rPr lang="en-US" altLang="en-US" b="1" dirty="0">
                <a:latin typeface="Arial" panose="020B0604020202020204" pitchFamily="34" charset="0"/>
                <a:cs typeface="Arial" panose="020B0604020202020204" pitchFamily="34" charset="0"/>
              </a:rPr>
              <a:t>time limit will be strictly enforced</a:t>
            </a:r>
            <a:r>
              <a:rPr lang="en-US" altLang="en-US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lvl="1" eaLnBrk="1" hangingPunct="1">
              <a:lnSpc>
                <a:spcPct val="100000"/>
              </a:lnSpc>
            </a:pPr>
            <a:r>
              <a:rPr lang="en-US" altLang="en-US" dirty="0">
                <a:latin typeface="Arial" panose="020B0604020202020204" pitchFamily="34" charset="0"/>
                <a:cs typeface="Arial" panose="020B0604020202020204" pitchFamily="34" charset="0"/>
              </a:rPr>
              <a:t>If a speaker exceeds the limit, the session chair will </a:t>
            </a:r>
            <a:r>
              <a:rPr lang="en-US" altLang="en-US" b="1" dirty="0">
                <a:latin typeface="Arial" panose="020B0604020202020204" pitchFamily="34" charset="0"/>
                <a:cs typeface="Arial" panose="020B0604020202020204" pitchFamily="34" charset="0"/>
              </a:rPr>
              <a:t>immediately end the presentation</a:t>
            </a:r>
            <a:r>
              <a:rPr lang="en-US" altLang="en-US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lvl="1" eaLnBrk="1" hangingPunct="1">
              <a:lnSpc>
                <a:spcPct val="100000"/>
              </a:lnSpc>
            </a:pPr>
            <a:r>
              <a:rPr lang="en-US" altLang="en-US" dirty="0">
                <a:latin typeface="Arial" panose="020B0604020202020204" pitchFamily="34" charset="0"/>
                <a:cs typeface="Arial" panose="020B0604020202020204" pitchFamily="34" charset="0"/>
              </a:rPr>
              <a:t>Plan your delivery to stay within the </a:t>
            </a:r>
            <a:r>
              <a:rPr lang="en-US" altLang="en-US" b="1" dirty="0">
                <a:latin typeface="Arial" panose="020B0604020202020204" pitchFamily="34" charset="0"/>
                <a:cs typeface="Arial" panose="020B0604020202020204" pitchFamily="34" charset="0"/>
              </a:rPr>
              <a:t>2-minute window</a:t>
            </a:r>
            <a:r>
              <a:rPr lang="en-US" altLang="en-US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tle 1">
            <a:extLst>
              <a:ext uri="{FF2B5EF4-FFF2-40B4-BE49-F238E27FC236}">
                <a16:creationId xmlns:a16="http://schemas.microsoft.com/office/drawing/2014/main" id="{BD7B5B89-7D61-658E-4204-64BE8207903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b="1" dirty="0">
                <a:solidFill>
                  <a:srgbClr val="3B7DBD"/>
                </a:solidFill>
                <a:latin typeface="Montserrat" panose="00000500000000000000" pitchFamily="2" charset="0"/>
              </a:rPr>
              <a:t>Slide </a:t>
            </a:r>
            <a:r>
              <a:rPr lang="hr-HR" altLang="en-US" b="1" dirty="0">
                <a:solidFill>
                  <a:srgbClr val="3B7DBD"/>
                </a:solidFill>
                <a:latin typeface="Montserrat" panose="00000500000000000000" pitchFamily="2" charset="0"/>
              </a:rPr>
              <a:t>3</a:t>
            </a:r>
            <a:r>
              <a:rPr lang="en-US" altLang="en-US" b="1" dirty="0">
                <a:solidFill>
                  <a:srgbClr val="3B7DBD"/>
                </a:solidFill>
                <a:latin typeface="Montserrat" panose="00000500000000000000" pitchFamily="2" charset="0"/>
              </a:rPr>
              <a:t> – about the presentation flow</a:t>
            </a:r>
          </a:p>
        </p:txBody>
      </p:sp>
      <p:sp>
        <p:nvSpPr>
          <p:cNvPr id="5123" name="Content Placeholder 2">
            <a:extLst>
              <a:ext uri="{FF2B5EF4-FFF2-40B4-BE49-F238E27FC236}">
                <a16:creationId xmlns:a16="http://schemas.microsoft.com/office/drawing/2014/main" id="{86C3052C-BCC1-14F7-DDFF-22D7ADDD59E0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 rtlCol="0">
            <a:normAutofit fontScale="85000" lnSpcReduction="20000"/>
          </a:bodyPr>
          <a:lstStyle/>
          <a:p>
            <a:pPr eaLnBrk="1" fontAlgn="auto" hangingPunct="1">
              <a:lnSpc>
                <a:spcPct val="120000"/>
              </a:lnSpc>
              <a:spcAft>
                <a:spcPts val="0"/>
              </a:spcAft>
              <a:defRPr/>
            </a:pPr>
            <a:r>
              <a:rPr lang="en-US" altLang="en-US" dirty="0">
                <a:latin typeface="Arial" panose="020B0604020202020204" pitchFamily="34" charset="0"/>
                <a:cs typeface="Arial" panose="020B0604020202020204" pitchFamily="34" charset="0"/>
              </a:rPr>
              <a:t>📋 </a:t>
            </a:r>
            <a:r>
              <a:rPr lang="en-US" altLang="en-US" b="1" dirty="0">
                <a:latin typeface="Arial" panose="020B0604020202020204" pitchFamily="34" charset="0"/>
                <a:cs typeface="Arial" panose="020B0604020202020204" pitchFamily="34" charset="0"/>
              </a:rPr>
              <a:t>Presentation Order</a:t>
            </a:r>
          </a:p>
          <a:p>
            <a:pPr lvl="1" eaLnBrk="1" fontAlgn="auto" hangingPunct="1">
              <a:lnSpc>
                <a:spcPct val="120000"/>
              </a:lnSpc>
              <a:spcAft>
                <a:spcPts val="0"/>
              </a:spcAft>
              <a:defRPr/>
            </a:pPr>
            <a:r>
              <a:rPr lang="en-US" altLang="en-US" dirty="0">
                <a:latin typeface="Arial" panose="020B0604020202020204" pitchFamily="34" charset="0"/>
                <a:cs typeface="Arial" panose="020B0604020202020204" pitchFamily="34" charset="0"/>
              </a:rPr>
              <a:t>All pitch talks will be delivered consecutively in alphabetical order.</a:t>
            </a:r>
          </a:p>
          <a:p>
            <a:pPr lvl="1" eaLnBrk="1" fontAlgn="auto" hangingPunct="1">
              <a:lnSpc>
                <a:spcPct val="120000"/>
              </a:lnSpc>
              <a:spcAft>
                <a:spcPts val="0"/>
              </a:spcAft>
              <a:defRPr/>
            </a:pPr>
            <a:r>
              <a:rPr lang="en-US" altLang="en-US" dirty="0">
                <a:latin typeface="Arial" panose="020B0604020202020204" pitchFamily="34" charset="0"/>
                <a:cs typeface="Arial" panose="020B0604020202020204" pitchFamily="34" charset="0"/>
              </a:rPr>
              <a:t>The schedule will be available in the official conference program.</a:t>
            </a:r>
          </a:p>
          <a:p>
            <a:pPr lvl="1" eaLnBrk="1" fontAlgn="auto" hangingPunct="1">
              <a:lnSpc>
                <a:spcPct val="120000"/>
              </a:lnSpc>
              <a:spcAft>
                <a:spcPts val="0"/>
              </a:spcAft>
              <a:defRPr/>
            </a:pPr>
            <a:endParaRPr lang="en-US" alt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fontAlgn="auto" hangingPunct="1">
              <a:lnSpc>
                <a:spcPct val="120000"/>
              </a:lnSpc>
              <a:spcAft>
                <a:spcPts val="0"/>
              </a:spcAft>
              <a:defRPr/>
            </a:pPr>
            <a:r>
              <a:rPr lang="en-US" altLang="en-US" b="1" dirty="0">
                <a:latin typeface="Arial" panose="020B0604020202020204" pitchFamily="34" charset="0"/>
                <a:cs typeface="Arial" panose="020B0604020202020204" pitchFamily="34" charset="0"/>
              </a:rPr>
              <a:t>▶️ Presentation Format</a:t>
            </a:r>
          </a:p>
          <a:p>
            <a:pPr lvl="1" eaLnBrk="1" fontAlgn="auto" hangingPunct="1">
              <a:lnSpc>
                <a:spcPct val="120000"/>
              </a:lnSpc>
              <a:spcAft>
                <a:spcPts val="0"/>
              </a:spcAft>
              <a:defRPr/>
            </a:pPr>
            <a:r>
              <a:rPr lang="en-US" altLang="en-US" dirty="0">
                <a:latin typeface="Arial" panose="020B0604020202020204" pitchFamily="34" charset="0"/>
                <a:cs typeface="Arial" panose="020B0604020202020204" pitchFamily="34" charset="0"/>
              </a:rPr>
              <a:t>Presentations will </a:t>
            </a:r>
            <a:r>
              <a:rPr lang="en-US" altLang="en-US" b="1" dirty="0">
                <a:latin typeface="Arial" panose="020B0604020202020204" pitchFamily="34" charset="0"/>
                <a:cs typeface="Arial" panose="020B0604020202020204" pitchFamily="34" charset="0"/>
              </a:rPr>
              <a:t>begin immediately one after the other</a:t>
            </a:r>
            <a:r>
              <a:rPr lang="en-US" altLang="en-US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lvl="1" eaLnBrk="1" fontAlgn="auto" hangingPunct="1">
              <a:lnSpc>
                <a:spcPct val="120000"/>
              </a:lnSpc>
              <a:spcAft>
                <a:spcPts val="0"/>
              </a:spcAft>
              <a:defRPr/>
            </a:pPr>
            <a:r>
              <a:rPr lang="en-US" altLang="en-US" b="1" dirty="0">
                <a:latin typeface="Arial" panose="020B0604020202020204" pitchFamily="34" charset="0"/>
                <a:cs typeface="Arial" panose="020B0604020202020204" pitchFamily="34" charset="0"/>
              </a:rPr>
              <a:t>No Q&amp;A</a:t>
            </a:r>
            <a:r>
              <a:rPr lang="en-US" altLang="en-US" dirty="0">
                <a:latin typeface="Arial" panose="020B0604020202020204" pitchFamily="34" charset="0"/>
                <a:cs typeface="Arial" panose="020B0604020202020204" pitchFamily="34" charset="0"/>
              </a:rPr>
              <a:t> will take place during the pitch session.</a:t>
            </a:r>
          </a:p>
          <a:p>
            <a:pPr lvl="1" eaLnBrk="1" fontAlgn="auto" hangingPunct="1">
              <a:lnSpc>
                <a:spcPct val="120000"/>
              </a:lnSpc>
              <a:spcAft>
                <a:spcPts val="0"/>
              </a:spcAft>
              <a:defRPr/>
            </a:pPr>
            <a:endParaRPr lang="en-US" alt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fontAlgn="auto" hangingPunct="1">
              <a:lnSpc>
                <a:spcPct val="120000"/>
              </a:lnSpc>
              <a:spcAft>
                <a:spcPts val="0"/>
              </a:spcAft>
              <a:defRPr/>
            </a:pPr>
            <a:r>
              <a:rPr lang="en-US" altLang="en-US" dirty="0">
                <a:latin typeface="Arial" panose="020B0604020202020204" pitchFamily="34" charset="0"/>
                <a:cs typeface="Arial" panose="020B0604020202020204" pitchFamily="34" charset="0"/>
              </a:rPr>
              <a:t>🧾 </a:t>
            </a:r>
            <a:r>
              <a:rPr lang="en-US" altLang="en-US" b="1" dirty="0">
                <a:latin typeface="Arial" panose="020B0604020202020204" pitchFamily="34" charset="0"/>
                <a:cs typeface="Arial" panose="020B0604020202020204" pitchFamily="34" charset="0"/>
              </a:rPr>
              <a:t>Discussion Opportunity</a:t>
            </a:r>
          </a:p>
          <a:p>
            <a:pPr lvl="1" eaLnBrk="1" fontAlgn="auto" hangingPunct="1">
              <a:lnSpc>
                <a:spcPct val="120000"/>
              </a:lnSpc>
              <a:spcAft>
                <a:spcPts val="0"/>
              </a:spcAft>
              <a:defRPr/>
            </a:pPr>
            <a:r>
              <a:rPr lang="en-US" altLang="en-US" dirty="0">
                <a:latin typeface="Arial" panose="020B0604020202020204" pitchFamily="34" charset="0"/>
                <a:cs typeface="Arial" panose="020B0604020202020204" pitchFamily="34" charset="0"/>
              </a:rPr>
              <a:t>You will have the chance to discuss your work in detail during the </a:t>
            </a:r>
            <a:r>
              <a:rPr lang="en-US" altLang="en-US" b="1" dirty="0">
                <a:latin typeface="Arial" panose="020B0604020202020204" pitchFamily="34" charset="0"/>
                <a:cs typeface="Arial" panose="020B0604020202020204" pitchFamily="34" charset="0"/>
              </a:rPr>
              <a:t>poster session</a:t>
            </a:r>
            <a:r>
              <a:rPr lang="en-US" altLang="en-US" dirty="0">
                <a:latin typeface="Arial" panose="020B0604020202020204" pitchFamily="34" charset="0"/>
                <a:cs typeface="Arial" panose="020B0604020202020204" pitchFamily="34" charset="0"/>
              </a:rPr>
              <a:t> that follows.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271</Words>
  <Application>Microsoft Office PowerPoint</Application>
  <PresentationFormat>Widescreen</PresentationFormat>
  <Paragraphs>37</Paragraphs>
  <Slides>4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10" baseType="lpstr">
      <vt:lpstr>Montserrat</vt:lpstr>
      <vt:lpstr>Aptos</vt:lpstr>
      <vt:lpstr>Arial</vt:lpstr>
      <vt:lpstr>Calibri</vt:lpstr>
      <vt:lpstr>Aptos Display</vt:lpstr>
      <vt:lpstr>Office Theme</vt:lpstr>
      <vt:lpstr>Title of the extended abstract (one or two lines)</vt:lpstr>
      <vt:lpstr>Slide 1 – about the content</vt:lpstr>
      <vt:lpstr>Slide 2 – about the timing</vt:lpstr>
      <vt:lpstr>Slide 3 – about the presentation flow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2025-07-18T17:07:19Z</dcterms:created>
  <dcterms:modified xsi:type="dcterms:W3CDTF">2026-06-30T13:42:54Z</dcterms:modified>
</cp:coreProperties>
</file>